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8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4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3384D3-229D-42F8-BBEC-9EBD7F8EFAE2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04E9E84-CC96-48D1-A399-730DC138D457}">
      <dgm:prSet/>
      <dgm:spPr/>
      <dgm:t>
        <a:bodyPr/>
        <a:lstStyle/>
        <a:p>
          <a:r>
            <a:rPr lang="en-US" b="0" i="0" baseline="0" dirty="0"/>
            <a:t>International Olympic Committee (IOC)</a:t>
          </a:r>
          <a:endParaRPr lang="en-US" dirty="0"/>
        </a:p>
      </dgm:t>
    </dgm:pt>
    <dgm:pt modelId="{7721EE2A-353C-4E05-8063-EF4C49F4F8C2}" type="parTrans" cxnId="{39159C4C-B3FD-4789-A5BD-B887E8407116}">
      <dgm:prSet/>
      <dgm:spPr/>
      <dgm:t>
        <a:bodyPr/>
        <a:lstStyle/>
        <a:p>
          <a:endParaRPr lang="en-US"/>
        </a:p>
      </dgm:t>
    </dgm:pt>
    <dgm:pt modelId="{83075382-6615-4453-8C57-3ECB48F37233}" type="sibTrans" cxnId="{39159C4C-B3FD-4789-A5BD-B887E8407116}">
      <dgm:prSet/>
      <dgm:spPr/>
      <dgm:t>
        <a:bodyPr/>
        <a:lstStyle/>
        <a:p>
          <a:endParaRPr lang="en-US"/>
        </a:p>
      </dgm:t>
    </dgm:pt>
    <dgm:pt modelId="{F7681CA9-BA66-47EE-91C6-7F5152AF2D2D}">
      <dgm:prSet/>
      <dgm:spPr/>
      <dgm:t>
        <a:bodyPr/>
        <a:lstStyle/>
        <a:p>
          <a:r>
            <a:rPr lang="en-US" b="0" i="0" baseline="0"/>
            <a:t>Milano Cortina 2026 Organizing Committee</a:t>
          </a:r>
          <a:endParaRPr lang="en-US"/>
        </a:p>
      </dgm:t>
    </dgm:pt>
    <dgm:pt modelId="{679BF41D-2FF7-45DF-8350-C818C791DB25}" type="parTrans" cxnId="{7DA387EB-01E7-4198-9C7F-5159C060806B}">
      <dgm:prSet/>
      <dgm:spPr/>
      <dgm:t>
        <a:bodyPr/>
        <a:lstStyle/>
        <a:p>
          <a:endParaRPr lang="en-US"/>
        </a:p>
      </dgm:t>
    </dgm:pt>
    <dgm:pt modelId="{1E71B390-5B7D-418C-9FCE-51224E041BD1}" type="sibTrans" cxnId="{7DA387EB-01E7-4198-9C7F-5159C060806B}">
      <dgm:prSet/>
      <dgm:spPr/>
      <dgm:t>
        <a:bodyPr/>
        <a:lstStyle/>
        <a:p>
          <a:endParaRPr lang="en-US"/>
        </a:p>
      </dgm:t>
    </dgm:pt>
    <dgm:pt modelId="{533FC92A-96E1-4DF0-BFAE-1134D26B694B}">
      <dgm:prSet/>
      <dgm:spPr/>
      <dgm:t>
        <a:bodyPr/>
        <a:lstStyle/>
        <a:p>
          <a:r>
            <a:rPr lang="en-US" b="0" i="0" baseline="0"/>
            <a:t>Italian National Olympic Committee (CONI)</a:t>
          </a:r>
          <a:endParaRPr lang="en-US"/>
        </a:p>
      </dgm:t>
    </dgm:pt>
    <dgm:pt modelId="{828C344F-EF90-4251-98A8-72DE092BD684}" type="parTrans" cxnId="{F4E2561D-74E3-4748-8752-D6D7477CDFE3}">
      <dgm:prSet/>
      <dgm:spPr/>
      <dgm:t>
        <a:bodyPr/>
        <a:lstStyle/>
        <a:p>
          <a:endParaRPr lang="en-US"/>
        </a:p>
      </dgm:t>
    </dgm:pt>
    <dgm:pt modelId="{357C3992-6761-44A5-84C9-BDDC8108CD4D}" type="sibTrans" cxnId="{F4E2561D-74E3-4748-8752-D6D7477CDFE3}">
      <dgm:prSet/>
      <dgm:spPr/>
      <dgm:t>
        <a:bodyPr/>
        <a:lstStyle/>
        <a:p>
          <a:endParaRPr lang="en-US"/>
        </a:p>
      </dgm:t>
    </dgm:pt>
    <dgm:pt modelId="{54DDEBAE-271B-4822-9ECF-B36DC593EF12}">
      <dgm:prSet/>
      <dgm:spPr/>
      <dgm:t>
        <a:bodyPr/>
        <a:lstStyle/>
        <a:p>
          <a:r>
            <a:rPr lang="en-US" b="0" i="0" baseline="0"/>
            <a:t>International Paralympic Committee (IPC)</a:t>
          </a:r>
          <a:endParaRPr lang="en-US"/>
        </a:p>
      </dgm:t>
    </dgm:pt>
    <dgm:pt modelId="{F0424C71-481E-4318-8919-61EF803BC68E}" type="parTrans" cxnId="{022EB53F-B7A7-4E13-AA50-46B4B735A39B}">
      <dgm:prSet/>
      <dgm:spPr/>
      <dgm:t>
        <a:bodyPr/>
        <a:lstStyle/>
        <a:p>
          <a:endParaRPr lang="en-US"/>
        </a:p>
      </dgm:t>
    </dgm:pt>
    <dgm:pt modelId="{F3B530D9-B8D6-4067-A191-D211BC27BCAD}" type="sibTrans" cxnId="{022EB53F-B7A7-4E13-AA50-46B4B735A39B}">
      <dgm:prSet/>
      <dgm:spPr/>
      <dgm:t>
        <a:bodyPr/>
        <a:lstStyle/>
        <a:p>
          <a:endParaRPr lang="en-US"/>
        </a:p>
      </dgm:t>
    </dgm:pt>
    <dgm:pt modelId="{959B56D6-0124-43C3-A90E-3DEAA979FCE8}">
      <dgm:prSet/>
      <dgm:spPr/>
      <dgm:t>
        <a:bodyPr/>
        <a:lstStyle/>
        <a:p>
          <a:r>
            <a:rPr lang="en-US" b="0" i="0" baseline="0"/>
            <a:t>European Olympic Committees (EOC)</a:t>
          </a:r>
          <a:endParaRPr lang="en-US"/>
        </a:p>
      </dgm:t>
    </dgm:pt>
    <dgm:pt modelId="{624FB945-3941-4E18-B967-6BB9276779EA}" type="parTrans" cxnId="{9F4E7088-8A18-49C2-AD98-069C4589562E}">
      <dgm:prSet/>
      <dgm:spPr/>
      <dgm:t>
        <a:bodyPr/>
        <a:lstStyle/>
        <a:p>
          <a:endParaRPr lang="en-US"/>
        </a:p>
      </dgm:t>
    </dgm:pt>
    <dgm:pt modelId="{9104ABBC-A12A-49C9-8EC6-5BD946DFE451}" type="sibTrans" cxnId="{9F4E7088-8A18-49C2-AD98-069C4589562E}">
      <dgm:prSet/>
      <dgm:spPr/>
      <dgm:t>
        <a:bodyPr/>
        <a:lstStyle/>
        <a:p>
          <a:endParaRPr lang="en-US"/>
        </a:p>
      </dgm:t>
    </dgm:pt>
    <dgm:pt modelId="{3E0CFAE9-D6BA-4817-B295-77C495601637}" type="pres">
      <dgm:prSet presAssocID="{B53384D3-229D-42F8-BBEC-9EBD7F8EFAE2}" presName="diagram" presStyleCnt="0">
        <dgm:presLayoutVars>
          <dgm:dir/>
          <dgm:resizeHandles val="exact"/>
        </dgm:presLayoutVars>
      </dgm:prSet>
      <dgm:spPr/>
    </dgm:pt>
    <dgm:pt modelId="{B8A0077A-897E-4B98-8984-30953497FF99}" type="pres">
      <dgm:prSet presAssocID="{304E9E84-CC96-48D1-A399-730DC138D457}" presName="node" presStyleLbl="node1" presStyleIdx="0" presStyleCnt="5">
        <dgm:presLayoutVars>
          <dgm:bulletEnabled val="1"/>
        </dgm:presLayoutVars>
      </dgm:prSet>
      <dgm:spPr/>
    </dgm:pt>
    <dgm:pt modelId="{7D0954DD-4EB5-45F8-BB3D-7D952D572642}" type="pres">
      <dgm:prSet presAssocID="{83075382-6615-4453-8C57-3ECB48F37233}" presName="sibTrans" presStyleCnt="0"/>
      <dgm:spPr/>
    </dgm:pt>
    <dgm:pt modelId="{19070F39-7A48-4E37-ABE5-D05DF6590B65}" type="pres">
      <dgm:prSet presAssocID="{F7681CA9-BA66-47EE-91C6-7F5152AF2D2D}" presName="node" presStyleLbl="node1" presStyleIdx="1" presStyleCnt="5">
        <dgm:presLayoutVars>
          <dgm:bulletEnabled val="1"/>
        </dgm:presLayoutVars>
      </dgm:prSet>
      <dgm:spPr/>
    </dgm:pt>
    <dgm:pt modelId="{47E4C6B1-1CE3-42E8-8F88-C711FBCF9FD2}" type="pres">
      <dgm:prSet presAssocID="{1E71B390-5B7D-418C-9FCE-51224E041BD1}" presName="sibTrans" presStyleCnt="0"/>
      <dgm:spPr/>
    </dgm:pt>
    <dgm:pt modelId="{A43EFF81-20CB-4579-BC4B-A7A8D8B13D51}" type="pres">
      <dgm:prSet presAssocID="{533FC92A-96E1-4DF0-BFAE-1134D26B694B}" presName="node" presStyleLbl="node1" presStyleIdx="2" presStyleCnt="5">
        <dgm:presLayoutVars>
          <dgm:bulletEnabled val="1"/>
        </dgm:presLayoutVars>
      </dgm:prSet>
      <dgm:spPr/>
    </dgm:pt>
    <dgm:pt modelId="{D6BA4916-EE52-4353-B468-A7D408C9E7A8}" type="pres">
      <dgm:prSet presAssocID="{357C3992-6761-44A5-84C9-BDDC8108CD4D}" presName="sibTrans" presStyleCnt="0"/>
      <dgm:spPr/>
    </dgm:pt>
    <dgm:pt modelId="{B02ABFD1-1337-44CD-9F4B-BB08E64822E7}" type="pres">
      <dgm:prSet presAssocID="{54DDEBAE-271B-4822-9ECF-B36DC593EF12}" presName="node" presStyleLbl="node1" presStyleIdx="3" presStyleCnt="5">
        <dgm:presLayoutVars>
          <dgm:bulletEnabled val="1"/>
        </dgm:presLayoutVars>
      </dgm:prSet>
      <dgm:spPr/>
    </dgm:pt>
    <dgm:pt modelId="{50A7543E-EB0F-479D-9DDE-6BDC414AE31B}" type="pres">
      <dgm:prSet presAssocID="{F3B530D9-B8D6-4067-A191-D211BC27BCAD}" presName="sibTrans" presStyleCnt="0"/>
      <dgm:spPr/>
    </dgm:pt>
    <dgm:pt modelId="{CCBDFCD0-1EC4-4038-A6B8-DB13454DBC42}" type="pres">
      <dgm:prSet presAssocID="{959B56D6-0124-43C3-A90E-3DEAA979FCE8}" presName="node" presStyleLbl="node1" presStyleIdx="4" presStyleCnt="5">
        <dgm:presLayoutVars>
          <dgm:bulletEnabled val="1"/>
        </dgm:presLayoutVars>
      </dgm:prSet>
      <dgm:spPr/>
    </dgm:pt>
  </dgm:ptLst>
  <dgm:cxnLst>
    <dgm:cxn modelId="{F4E2561D-74E3-4748-8752-D6D7477CDFE3}" srcId="{B53384D3-229D-42F8-BBEC-9EBD7F8EFAE2}" destId="{533FC92A-96E1-4DF0-BFAE-1134D26B694B}" srcOrd="2" destOrd="0" parTransId="{828C344F-EF90-4251-98A8-72DE092BD684}" sibTransId="{357C3992-6761-44A5-84C9-BDDC8108CD4D}"/>
    <dgm:cxn modelId="{34587F23-40CA-4C4E-94BA-692D89DD7269}" type="presOf" srcId="{F7681CA9-BA66-47EE-91C6-7F5152AF2D2D}" destId="{19070F39-7A48-4E37-ABE5-D05DF6590B65}" srcOrd="0" destOrd="0" presId="urn:microsoft.com/office/officeart/2005/8/layout/default"/>
    <dgm:cxn modelId="{8CC49E32-5961-4753-AF9F-FCFED033C970}" type="presOf" srcId="{959B56D6-0124-43C3-A90E-3DEAA979FCE8}" destId="{CCBDFCD0-1EC4-4038-A6B8-DB13454DBC42}" srcOrd="0" destOrd="0" presId="urn:microsoft.com/office/officeart/2005/8/layout/default"/>
    <dgm:cxn modelId="{32A3F033-608E-4373-BC78-96219CB597C4}" type="presOf" srcId="{304E9E84-CC96-48D1-A399-730DC138D457}" destId="{B8A0077A-897E-4B98-8984-30953497FF99}" srcOrd="0" destOrd="0" presId="urn:microsoft.com/office/officeart/2005/8/layout/default"/>
    <dgm:cxn modelId="{022EB53F-B7A7-4E13-AA50-46B4B735A39B}" srcId="{B53384D3-229D-42F8-BBEC-9EBD7F8EFAE2}" destId="{54DDEBAE-271B-4822-9ECF-B36DC593EF12}" srcOrd="3" destOrd="0" parTransId="{F0424C71-481E-4318-8919-61EF803BC68E}" sibTransId="{F3B530D9-B8D6-4067-A191-D211BC27BCAD}"/>
    <dgm:cxn modelId="{39159C4C-B3FD-4789-A5BD-B887E8407116}" srcId="{B53384D3-229D-42F8-BBEC-9EBD7F8EFAE2}" destId="{304E9E84-CC96-48D1-A399-730DC138D457}" srcOrd="0" destOrd="0" parTransId="{7721EE2A-353C-4E05-8063-EF4C49F4F8C2}" sibTransId="{83075382-6615-4453-8C57-3ECB48F37233}"/>
    <dgm:cxn modelId="{83521F71-BABC-4D5D-A07A-0F404D397812}" type="presOf" srcId="{B53384D3-229D-42F8-BBEC-9EBD7F8EFAE2}" destId="{3E0CFAE9-D6BA-4817-B295-77C495601637}" srcOrd="0" destOrd="0" presId="urn:microsoft.com/office/officeart/2005/8/layout/default"/>
    <dgm:cxn modelId="{9F4E7088-8A18-49C2-AD98-069C4589562E}" srcId="{B53384D3-229D-42F8-BBEC-9EBD7F8EFAE2}" destId="{959B56D6-0124-43C3-A90E-3DEAA979FCE8}" srcOrd="4" destOrd="0" parTransId="{624FB945-3941-4E18-B967-6BB9276779EA}" sibTransId="{9104ABBC-A12A-49C9-8EC6-5BD946DFE451}"/>
    <dgm:cxn modelId="{7DA387EB-01E7-4198-9C7F-5159C060806B}" srcId="{B53384D3-229D-42F8-BBEC-9EBD7F8EFAE2}" destId="{F7681CA9-BA66-47EE-91C6-7F5152AF2D2D}" srcOrd="1" destOrd="0" parTransId="{679BF41D-2FF7-45DF-8350-C818C791DB25}" sibTransId="{1E71B390-5B7D-418C-9FCE-51224E041BD1}"/>
    <dgm:cxn modelId="{75BD55F0-2875-416D-868C-2B9DE21E169F}" type="presOf" srcId="{54DDEBAE-271B-4822-9ECF-B36DC593EF12}" destId="{B02ABFD1-1337-44CD-9F4B-BB08E64822E7}" srcOrd="0" destOrd="0" presId="urn:microsoft.com/office/officeart/2005/8/layout/default"/>
    <dgm:cxn modelId="{7E41A2F5-2D68-4A8D-81EC-B3C825BC4A61}" type="presOf" srcId="{533FC92A-96E1-4DF0-BFAE-1134D26B694B}" destId="{A43EFF81-20CB-4579-BC4B-A7A8D8B13D51}" srcOrd="0" destOrd="0" presId="urn:microsoft.com/office/officeart/2005/8/layout/default"/>
    <dgm:cxn modelId="{6F24DF38-2D51-4C7C-B42C-192D813B9DD4}" type="presParOf" srcId="{3E0CFAE9-D6BA-4817-B295-77C495601637}" destId="{B8A0077A-897E-4B98-8984-30953497FF99}" srcOrd="0" destOrd="0" presId="urn:microsoft.com/office/officeart/2005/8/layout/default"/>
    <dgm:cxn modelId="{A0B4FC89-0152-491C-96ED-54F3510CEE48}" type="presParOf" srcId="{3E0CFAE9-D6BA-4817-B295-77C495601637}" destId="{7D0954DD-4EB5-45F8-BB3D-7D952D572642}" srcOrd="1" destOrd="0" presId="urn:microsoft.com/office/officeart/2005/8/layout/default"/>
    <dgm:cxn modelId="{D1680B58-E52F-49DC-A13D-F03786D54A24}" type="presParOf" srcId="{3E0CFAE9-D6BA-4817-B295-77C495601637}" destId="{19070F39-7A48-4E37-ABE5-D05DF6590B65}" srcOrd="2" destOrd="0" presId="urn:microsoft.com/office/officeart/2005/8/layout/default"/>
    <dgm:cxn modelId="{992C10D7-82DD-477C-9F18-09FACB52263C}" type="presParOf" srcId="{3E0CFAE9-D6BA-4817-B295-77C495601637}" destId="{47E4C6B1-1CE3-42E8-8F88-C711FBCF9FD2}" srcOrd="3" destOrd="0" presId="urn:microsoft.com/office/officeart/2005/8/layout/default"/>
    <dgm:cxn modelId="{594C30DD-713F-4D96-83B0-7E2149EBA531}" type="presParOf" srcId="{3E0CFAE9-D6BA-4817-B295-77C495601637}" destId="{A43EFF81-20CB-4579-BC4B-A7A8D8B13D51}" srcOrd="4" destOrd="0" presId="urn:microsoft.com/office/officeart/2005/8/layout/default"/>
    <dgm:cxn modelId="{E95E99A9-5E41-4BB2-98A3-C01192ED29C8}" type="presParOf" srcId="{3E0CFAE9-D6BA-4817-B295-77C495601637}" destId="{D6BA4916-EE52-4353-B468-A7D408C9E7A8}" srcOrd="5" destOrd="0" presId="urn:microsoft.com/office/officeart/2005/8/layout/default"/>
    <dgm:cxn modelId="{5B34FD9F-CF8D-4C30-B364-02B809DEFF31}" type="presParOf" srcId="{3E0CFAE9-D6BA-4817-B295-77C495601637}" destId="{B02ABFD1-1337-44CD-9F4B-BB08E64822E7}" srcOrd="6" destOrd="0" presId="urn:microsoft.com/office/officeart/2005/8/layout/default"/>
    <dgm:cxn modelId="{38C8DBC3-E709-4497-8347-0B490B488880}" type="presParOf" srcId="{3E0CFAE9-D6BA-4817-B295-77C495601637}" destId="{50A7543E-EB0F-479D-9DDE-6BDC414AE31B}" srcOrd="7" destOrd="0" presId="urn:microsoft.com/office/officeart/2005/8/layout/default"/>
    <dgm:cxn modelId="{6785888C-41F1-4624-9A50-81D85C12C8BE}" type="presParOf" srcId="{3E0CFAE9-D6BA-4817-B295-77C495601637}" destId="{CCBDFCD0-1EC4-4038-A6B8-DB13454DBC4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A0077A-897E-4B98-8984-30953497FF99}">
      <dsp:nvSpPr>
        <dsp:cNvPr id="0" name=""/>
        <dsp:cNvSpPr/>
      </dsp:nvSpPr>
      <dsp:spPr>
        <a:xfrm>
          <a:off x="307345" y="1546"/>
          <a:ext cx="3222855" cy="193371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 dirty="0"/>
            <a:t>International Olympic Committee (IOC)</a:t>
          </a:r>
          <a:endParaRPr lang="en-US" sz="3000" kern="1200" dirty="0"/>
        </a:p>
      </dsp:txBody>
      <dsp:txXfrm>
        <a:off x="307345" y="1546"/>
        <a:ext cx="3222855" cy="1933713"/>
      </dsp:txXfrm>
    </dsp:sp>
    <dsp:sp modelId="{19070F39-7A48-4E37-ABE5-D05DF6590B65}">
      <dsp:nvSpPr>
        <dsp:cNvPr id="0" name=""/>
        <dsp:cNvSpPr/>
      </dsp:nvSpPr>
      <dsp:spPr>
        <a:xfrm>
          <a:off x="3852486" y="1546"/>
          <a:ext cx="3222855" cy="19337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Milano Cortina 2026 Organizing Committee</a:t>
          </a:r>
          <a:endParaRPr lang="en-US" sz="3000" kern="1200"/>
        </a:p>
      </dsp:txBody>
      <dsp:txXfrm>
        <a:off x="3852486" y="1546"/>
        <a:ext cx="3222855" cy="1933713"/>
      </dsp:txXfrm>
    </dsp:sp>
    <dsp:sp modelId="{A43EFF81-20CB-4579-BC4B-A7A8D8B13D51}">
      <dsp:nvSpPr>
        <dsp:cNvPr id="0" name=""/>
        <dsp:cNvSpPr/>
      </dsp:nvSpPr>
      <dsp:spPr>
        <a:xfrm>
          <a:off x="7397627" y="1546"/>
          <a:ext cx="3222855" cy="193371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Italian National Olympic Committee (CONI)</a:t>
          </a:r>
          <a:endParaRPr lang="en-US" sz="3000" kern="1200"/>
        </a:p>
      </dsp:txBody>
      <dsp:txXfrm>
        <a:off x="7397627" y="1546"/>
        <a:ext cx="3222855" cy="1933713"/>
      </dsp:txXfrm>
    </dsp:sp>
    <dsp:sp modelId="{B02ABFD1-1337-44CD-9F4B-BB08E64822E7}">
      <dsp:nvSpPr>
        <dsp:cNvPr id="0" name=""/>
        <dsp:cNvSpPr/>
      </dsp:nvSpPr>
      <dsp:spPr>
        <a:xfrm>
          <a:off x="2079915" y="2257545"/>
          <a:ext cx="3222855" cy="193371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International Paralympic Committee (IPC)</a:t>
          </a:r>
          <a:endParaRPr lang="en-US" sz="3000" kern="1200"/>
        </a:p>
      </dsp:txBody>
      <dsp:txXfrm>
        <a:off x="2079915" y="2257545"/>
        <a:ext cx="3222855" cy="1933713"/>
      </dsp:txXfrm>
    </dsp:sp>
    <dsp:sp modelId="{CCBDFCD0-1EC4-4038-A6B8-DB13454DBC42}">
      <dsp:nvSpPr>
        <dsp:cNvPr id="0" name=""/>
        <dsp:cNvSpPr/>
      </dsp:nvSpPr>
      <dsp:spPr>
        <a:xfrm>
          <a:off x="5625057" y="2257545"/>
          <a:ext cx="3222855" cy="193371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European Olympic Committees (EOC)</a:t>
          </a:r>
          <a:endParaRPr lang="en-US" sz="3000" kern="1200"/>
        </a:p>
      </dsp:txBody>
      <dsp:txXfrm>
        <a:off x="5625057" y="2257545"/>
        <a:ext cx="3222855" cy="19337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A183E-3FE3-3565-85B8-7BAA50D9A4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E3B850-5553-25FE-73E3-B1D917DD3A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E0397-FBE9-8D56-53BF-C78049775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6DB9C-98EC-546D-65C7-7DD5353F7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CF3D6-0AE8-E1AA-38D7-F44A4079C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58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583CD-238C-5906-0AED-E7246FD25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BD4DCD-B1BA-DF08-A7A8-55DD35FBDC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52B99-CBE4-93CB-A4BB-D22A817DD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93E88-E9D3-88C8-6FE4-1FB147773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D8D88-3731-DCFA-6E65-9874C44B3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67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810CB8-5FE8-EE55-C3E0-A434262B11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5D2DB5-E0AC-6678-947F-21EC5FB9D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34843-EF45-2A74-594E-910A8E666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3141F-DFF4-AD80-84CD-C617FD703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D5FBA-9201-FB18-5A8E-3AD4E6932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798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E373C-3A05-9842-1C55-9B3433F44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0FA9A-4480-CFF0-C21A-E985923DB5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B618D-AD32-83DA-0E5A-D9312484A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17E83-C992-6437-F659-3E710C57A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E91AE-F9B0-E73B-CE5B-22379D2F1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714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F94BF-FBEB-ED75-2B35-F61136BA9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17B8B0-A0D4-4224-9643-9411E0C754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34706-A6FE-C496-FEFA-BF46DB4B5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EC169-E7BA-3326-30F8-9214CFCD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BEC9C5-B059-236B-4FD0-05308375F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553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176DD-DB30-21C4-32CD-5BB737569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10982-9F34-6EF8-14C2-585F17C51E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BCA3DE-0A61-F619-D318-4E538B1FB8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B4BF7-B80F-92B7-C3FB-9A730430C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C461E-C2BE-38B8-C3FC-F0F79E922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4161D3-A936-CE22-D842-BF1148E96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57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7F3C3-E3B7-5807-969C-67F66FD5D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7CFD9-7F6D-D0C5-91E4-966FAA00E9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53B50F-4F34-00BE-146D-55B89F533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4AF925-73F8-8402-168F-9C381D4AC1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455816-7E5C-09E8-BA6B-469CF65EE1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A9DB4A-9586-90E3-650D-E5199EFFB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7F726A-9D00-E6EE-3F1E-1B8E7EB51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CF92AD-406B-7334-BAC3-829683141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20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48307-5B10-54A8-1A5F-5C58521D3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FD9F2D-B654-D620-0D74-969CA5D31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1F006B-3998-78EC-CC5F-D143B9CC8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3883B-0A97-2EE4-DAF2-C88D64A59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40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0859A5-EC71-B4C2-29D6-886E3F409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8F15BC-E474-D37F-A736-586BA9813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3646E-3BEB-A42E-0253-A73674DE4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86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C7340-1D30-2AD8-A97A-CBBA19B84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1AF08-BC40-75C0-4607-5A9AF9780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A4D88C-5CC7-6A70-B0E6-76F80C656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D25871-281E-441E-CFC5-14D70D7DF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5480D-0A5C-B713-414D-62ED5980A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1E7E8-18E9-E330-2360-133D95672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004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6D7E7-4FD9-5920-B39D-BBB0F957F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4A77B1-81F7-F191-EBF4-361287E741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0872AD-0AD5-0B4A-E6C1-DA094029F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DB3D52-15B7-07EE-D878-3683E115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A870E-E4C0-CAC0-5921-DF11CD895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77566-16BE-35E1-0C0F-65A20E84D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029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5FA092-3AFB-E319-D958-5AE064EF5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53C9AA-23CD-6CC7-6573-63AAE6605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BCB4ED-229D-83F2-0868-E571C89063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5248C2-3D67-4AFC-9C06-24CA7A8FD180}" type="datetimeFigureOut">
              <a:rPr lang="en-US" smtClean="0"/>
              <a:t>4/29/2025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3777E-137E-C1D1-3423-A5F61C790F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ADDEB-EF18-AA37-DD95-E66FE6123A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FD8486-0C35-4F61-8795-2E9DA1E0F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563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A66105-DE8F-FE1D-F838-D7E12E5CAA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6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E1EA02-A9C5-731A-818E-9507E917A1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5402" y="743447"/>
            <a:ext cx="3872285" cy="2362531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 dirty="0"/>
              <a:t>Milano Cortina   2026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39FE0A-13E6-1911-0653-97FD5A2B63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5403" y="3553240"/>
            <a:ext cx="3445766" cy="2561314"/>
          </a:xfrm>
          <a:noFill/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/>
              <a:t>Italy </a:t>
            </a:r>
          </a:p>
          <a:p>
            <a:pPr marL="0" indent="0" algn="l">
              <a:buNone/>
            </a:pPr>
            <a:r>
              <a:rPr lang="en-US" dirty="0"/>
              <a:t>           6 February -22 February 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01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DD5C76-64BE-0A65-B8D1-FCCDEFD3B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pPr marL="0" indent="0"/>
            <a:r>
              <a:rPr lang="en-US" sz="2200">
                <a:solidFill>
                  <a:srgbClr val="FFFFFF"/>
                </a:solidFill>
              </a:rPr>
              <a:t>Here are the names of the top  key organizations involved in the 2026 Winter Olympics</a:t>
            </a:r>
            <a:br>
              <a:rPr lang="en-US" sz="2200">
                <a:solidFill>
                  <a:srgbClr val="FFFFFF"/>
                </a:solidFill>
              </a:rPr>
            </a:br>
            <a:endParaRPr lang="en-US" sz="2200">
              <a:solidFill>
                <a:srgbClr val="FFFFFF"/>
              </a:solidFill>
            </a:endParaRPr>
          </a:p>
        </p:txBody>
      </p:sp>
      <p:graphicFrame>
        <p:nvGraphicFramePr>
          <p:cNvPr id="25" name="Rectangle 2">
            <a:extLst>
              <a:ext uri="{FF2B5EF4-FFF2-40B4-BE49-F238E27FC236}">
                <a16:creationId xmlns:a16="http://schemas.microsoft.com/office/drawing/2014/main" id="{88AB0DCF-84FD-CFFF-3318-16D81AC784C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05488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8E2EBB-3B2E-B019-9A38-0AE443A5B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182" y="365125"/>
            <a:ext cx="5564985" cy="1807305"/>
          </a:xfrm>
        </p:spPr>
        <p:txBody>
          <a:bodyPr>
            <a:normAutofit/>
          </a:bodyPr>
          <a:lstStyle/>
          <a:p>
            <a:r>
              <a:rPr lang="en-US" sz="4100" dirty="0"/>
              <a:t>Who is in charge of the 2026 Winter Olympics?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98BB5-83CD-4137-1C55-776280819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134" y="2172430"/>
            <a:ext cx="5109620" cy="412989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b="1" dirty="0"/>
              <a:t>Milano Cortina 2026 Organizing Committee (OCOG)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Plans and schedules Olympic events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Manages competition venues and athlete support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Coordinates transportation and logistics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Oversees ticketing and spectator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Organizes opening and closing ceremonies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Ensures sustainability and legacy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Manages security, media, and broadcasting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F20088-A598-1B81-58D5-3E6CFBB430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951" r="20011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47055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9192C51-B764-4A9B-9587-5EF8B628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7E0C52-578E-F95B-E8FD-E02976665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436098"/>
            <a:ext cx="5181510" cy="179266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        </a:t>
            </a:r>
            <a:r>
              <a:rPr lang="en-US" sz="4000" b="1" dirty="0"/>
              <a:t>About the Milano Cortina 2026 Organizing Committee</a:t>
            </a:r>
            <a:br>
              <a:rPr lang="en-US" sz="4000" b="1" dirty="0"/>
            </a:b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6A00B-8592-580C-ADC3-6249E8249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213" y="2560320"/>
            <a:ext cx="5712633" cy="400929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Official body organizing the 2026 Winter Olympic &amp; Paralympic Games in Italy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Formed after Milan and Cortina </a:t>
            </a:r>
            <a:r>
              <a:rPr lang="en-US" sz="1800" dirty="0" err="1"/>
              <a:t>d'Ampezzo</a:t>
            </a:r>
            <a:r>
              <a:rPr lang="en-US" sz="1800" dirty="0"/>
              <a:t> won the host bid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Collaborates with the IOC, CONI, and local governments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Aims to deliver a </a:t>
            </a:r>
            <a:r>
              <a:rPr lang="en-US" sz="1800" b="1" dirty="0"/>
              <a:t>sustainable</a:t>
            </a:r>
            <a:r>
              <a:rPr lang="en-US" sz="1800" dirty="0"/>
              <a:t>, </a:t>
            </a:r>
            <a:r>
              <a:rPr lang="en-US" sz="1800" b="1" dirty="0"/>
              <a:t>inclusive</a:t>
            </a:r>
            <a:r>
              <a:rPr lang="en-US" sz="1800" dirty="0"/>
              <a:t>, and </a:t>
            </a:r>
            <a:r>
              <a:rPr lang="en-US" sz="1800" b="1" dirty="0"/>
              <a:t>memorable</a:t>
            </a:r>
            <a:r>
              <a:rPr lang="en-US" sz="1800" dirty="0"/>
              <a:t> Games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Focused on innovation and creating a lasting legacy</a:t>
            </a:r>
          </a:p>
          <a:p>
            <a:pPr marL="0" indent="0">
              <a:buNone/>
            </a:pPr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9CA224-0ECD-766D-DAD0-55E5046A1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26" r="15038"/>
          <a:stretch/>
        </p:blipFill>
        <p:spPr>
          <a:xfrm>
            <a:off x="6189155" y="10"/>
            <a:ext cx="60028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59606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0339EE9-5436-4860-BBFC-7CD7C9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A770EBD-5B77-46EC-BF58-EF27ACD6B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0"/>
            <a:ext cx="7537705" cy="6858000"/>
          </a:xfrm>
          <a:custGeom>
            <a:avLst/>
            <a:gdLst>
              <a:gd name="connsiteX0" fmla="*/ 1008599 w 7299977"/>
              <a:gd name="connsiteY0" fmla="*/ 0 h 6858000"/>
              <a:gd name="connsiteX1" fmla="*/ 4420653 w 7299977"/>
              <a:gd name="connsiteY1" fmla="*/ 0 h 6858000"/>
              <a:gd name="connsiteX2" fmla="*/ 5511704 w 7299977"/>
              <a:gd name="connsiteY2" fmla="*/ 0 h 6858000"/>
              <a:gd name="connsiteX3" fmla="*/ 7299977 w 7299977"/>
              <a:gd name="connsiteY3" fmla="*/ 0 h 6858000"/>
              <a:gd name="connsiteX4" fmla="*/ 7299977 w 7299977"/>
              <a:gd name="connsiteY4" fmla="*/ 6858000 h 6858000"/>
              <a:gd name="connsiteX5" fmla="*/ 5511704 w 7299977"/>
              <a:gd name="connsiteY5" fmla="*/ 6858000 h 6858000"/>
              <a:gd name="connsiteX6" fmla="*/ 4420653 w 7299977"/>
              <a:gd name="connsiteY6" fmla="*/ 6858000 h 6858000"/>
              <a:gd name="connsiteX7" fmla="*/ 1592997 w 7299977"/>
              <a:gd name="connsiteY7" fmla="*/ 6858000 h 6858000"/>
              <a:gd name="connsiteX8" fmla="*/ 1232473 w 7299977"/>
              <a:gd name="connsiteY8" fmla="*/ 6658805 h 6858000"/>
              <a:gd name="connsiteX9" fmla="*/ 1075471 w 7299977"/>
              <a:gd name="connsiteY9" fmla="*/ 6431153 h 6858000"/>
              <a:gd name="connsiteX10" fmla="*/ 1020229 w 7299977"/>
              <a:gd name="connsiteY10" fmla="*/ 6367127 h 6858000"/>
              <a:gd name="connsiteX11" fmla="*/ 883579 w 7299977"/>
              <a:gd name="connsiteY11" fmla="*/ 6281757 h 6858000"/>
              <a:gd name="connsiteX12" fmla="*/ 645167 w 7299977"/>
              <a:gd name="connsiteY12" fmla="*/ 6100347 h 6858000"/>
              <a:gd name="connsiteX13" fmla="*/ 732391 w 7299977"/>
              <a:gd name="connsiteY13" fmla="*/ 6057663 h 6858000"/>
              <a:gd name="connsiteX14" fmla="*/ 985339 w 7299977"/>
              <a:gd name="connsiteY14" fmla="*/ 6167932 h 6858000"/>
              <a:gd name="connsiteX15" fmla="*/ 1168509 w 7299977"/>
              <a:gd name="connsiteY15" fmla="*/ 6196388 h 6858000"/>
              <a:gd name="connsiteX16" fmla="*/ 909746 w 7299977"/>
              <a:gd name="connsiteY16" fmla="*/ 6004307 h 6858000"/>
              <a:gd name="connsiteX17" fmla="*/ 659704 w 7299977"/>
              <a:gd name="connsiteY17" fmla="*/ 5755314 h 6858000"/>
              <a:gd name="connsiteX18" fmla="*/ 851597 w 7299977"/>
              <a:gd name="connsiteY18" fmla="*/ 5801555 h 6858000"/>
              <a:gd name="connsiteX19" fmla="*/ 860319 w 7299977"/>
              <a:gd name="connsiteY19" fmla="*/ 5769542 h 6858000"/>
              <a:gd name="connsiteX20" fmla="*/ 691686 w 7299977"/>
              <a:gd name="connsiteY20" fmla="*/ 5474306 h 6858000"/>
              <a:gd name="connsiteX21" fmla="*/ 610278 w 7299977"/>
              <a:gd name="connsiteY21" fmla="*/ 5353367 h 6858000"/>
              <a:gd name="connsiteX22" fmla="*/ 238123 w 7299977"/>
              <a:gd name="connsiteY22" fmla="*/ 4994104 h 6858000"/>
              <a:gd name="connsiteX23" fmla="*/ 592833 w 7299977"/>
              <a:gd name="connsiteY23" fmla="*/ 5154171 h 6858000"/>
              <a:gd name="connsiteX24" fmla="*/ 226494 w 7299977"/>
              <a:gd name="connsiteY24" fmla="*/ 4805580 h 6858000"/>
              <a:gd name="connsiteX25" fmla="*/ 49139 w 7299977"/>
              <a:gd name="connsiteY25" fmla="*/ 4677526 h 6858000"/>
              <a:gd name="connsiteX26" fmla="*/ 5527 w 7299977"/>
              <a:gd name="connsiteY26" fmla="*/ 4602828 h 6858000"/>
              <a:gd name="connsiteX27" fmla="*/ 84029 w 7299977"/>
              <a:gd name="connsiteY27" fmla="*/ 4585042 h 6858000"/>
              <a:gd name="connsiteX28" fmla="*/ 325347 w 7299977"/>
              <a:gd name="connsiteY28" fmla="*/ 4613499 h 6858000"/>
              <a:gd name="connsiteX29" fmla="*/ 25879 w 7299977"/>
              <a:gd name="connsiteY29" fmla="*/ 4378734 h 6858000"/>
              <a:gd name="connsiteX30" fmla="*/ 249753 w 7299977"/>
              <a:gd name="connsiteY30" fmla="*/ 4414305 h 6858000"/>
              <a:gd name="connsiteX31" fmla="*/ 313718 w 7299977"/>
              <a:gd name="connsiteY31" fmla="*/ 4321821 h 6858000"/>
              <a:gd name="connsiteX32" fmla="*/ 418386 w 7299977"/>
              <a:gd name="connsiteY32" fmla="*/ 4172424 h 6858000"/>
              <a:gd name="connsiteX33" fmla="*/ 491072 w 7299977"/>
              <a:gd name="connsiteY33" fmla="*/ 4090612 h 6858000"/>
              <a:gd name="connsiteX34" fmla="*/ 520147 w 7299977"/>
              <a:gd name="connsiteY34" fmla="*/ 3827390 h 6858000"/>
              <a:gd name="connsiteX35" fmla="*/ 459090 w 7299977"/>
              <a:gd name="connsiteY35" fmla="*/ 3539269 h 6858000"/>
              <a:gd name="connsiteX36" fmla="*/ 290458 w 7299977"/>
              <a:gd name="connsiteY36" fmla="*/ 3393429 h 6858000"/>
              <a:gd name="connsiteX37" fmla="*/ 339884 w 7299977"/>
              <a:gd name="connsiteY37" fmla="*/ 3229805 h 6858000"/>
              <a:gd name="connsiteX38" fmla="*/ 697501 w 7299977"/>
              <a:gd name="connsiteY38" fmla="*/ 3329402 h 6858000"/>
              <a:gd name="connsiteX39" fmla="*/ 165437 w 7299977"/>
              <a:gd name="connsiteY39" fmla="*/ 2941684 h 6858000"/>
              <a:gd name="connsiteX40" fmla="*/ 255568 w 7299977"/>
              <a:gd name="connsiteY40" fmla="*/ 2923898 h 6858000"/>
              <a:gd name="connsiteX41" fmla="*/ 578296 w 7299977"/>
              <a:gd name="connsiteY41" fmla="*/ 2703362 h 6858000"/>
              <a:gd name="connsiteX42" fmla="*/ 595740 w 7299977"/>
              <a:gd name="connsiteY42" fmla="*/ 2692689 h 6858000"/>
              <a:gd name="connsiteX43" fmla="*/ 650982 w 7299977"/>
              <a:gd name="connsiteY43" fmla="*/ 2553965 h 6858000"/>
              <a:gd name="connsiteX44" fmla="*/ 825429 w 7299977"/>
              <a:gd name="connsiteY44" fmla="*/ 2532623 h 6858000"/>
              <a:gd name="connsiteX45" fmla="*/ 970802 w 7299977"/>
              <a:gd name="connsiteY45" fmla="*/ 2564636 h 6858000"/>
              <a:gd name="connsiteX46" fmla="*/ 1127805 w 7299977"/>
              <a:gd name="connsiteY46" fmla="*/ 2525509 h 6858000"/>
              <a:gd name="connsiteX47" fmla="*/ 1267362 w 7299977"/>
              <a:gd name="connsiteY47" fmla="*/ 2543294 h 6858000"/>
              <a:gd name="connsiteX48" fmla="*/ 1386568 w 7299977"/>
              <a:gd name="connsiteY48" fmla="*/ 2518395 h 6858000"/>
              <a:gd name="connsiteX49" fmla="*/ 1270270 w 7299977"/>
              <a:gd name="connsiteY49" fmla="*/ 2401012 h 6858000"/>
              <a:gd name="connsiteX50" fmla="*/ 1107453 w 7299977"/>
              <a:gd name="connsiteY50" fmla="*/ 2401012 h 6858000"/>
              <a:gd name="connsiteX51" fmla="*/ 991154 w 7299977"/>
              <a:gd name="connsiteY51" fmla="*/ 2326314 h 6858000"/>
              <a:gd name="connsiteX52" fmla="*/ 880671 w 7299977"/>
              <a:gd name="connsiteY52" fmla="*/ 2191146 h 6858000"/>
              <a:gd name="connsiteX53" fmla="*/ 491072 w 7299977"/>
              <a:gd name="connsiteY53" fmla="*/ 1974165 h 6858000"/>
              <a:gd name="connsiteX54" fmla="*/ 421293 w 7299977"/>
              <a:gd name="connsiteY54" fmla="*/ 1892353 h 6858000"/>
              <a:gd name="connsiteX55" fmla="*/ 1531941 w 7299977"/>
              <a:gd name="connsiteY55" fmla="*/ 2208931 h 6858000"/>
              <a:gd name="connsiteX56" fmla="*/ 1188861 w 7299977"/>
              <a:gd name="connsiteY56" fmla="*/ 2077320 h 6858000"/>
              <a:gd name="connsiteX57" fmla="*/ 1421458 w 7299977"/>
              <a:gd name="connsiteY57" fmla="*/ 2102219 h 6858000"/>
              <a:gd name="connsiteX58" fmla="*/ 1549386 w 7299977"/>
              <a:gd name="connsiteY58" fmla="*/ 2013292 h 6858000"/>
              <a:gd name="connsiteX59" fmla="*/ 1549386 w 7299977"/>
              <a:gd name="connsiteY59" fmla="*/ 1984836 h 6858000"/>
              <a:gd name="connsiteX60" fmla="*/ 1453440 w 7299977"/>
              <a:gd name="connsiteY60" fmla="*/ 1903025 h 6858000"/>
              <a:gd name="connsiteX61" fmla="*/ 1398198 w 7299977"/>
              <a:gd name="connsiteY61" fmla="*/ 1849668 h 6858000"/>
              <a:gd name="connsiteX62" fmla="*/ 1247011 w 7299977"/>
              <a:gd name="connsiteY62" fmla="*/ 1657587 h 6858000"/>
              <a:gd name="connsiteX63" fmla="*/ 1354586 w 7299977"/>
              <a:gd name="connsiteY63" fmla="*/ 1636245 h 6858000"/>
              <a:gd name="connsiteX64" fmla="*/ 1395290 w 7299977"/>
              <a:gd name="connsiteY64" fmla="*/ 1597117 h 6858000"/>
              <a:gd name="connsiteX65" fmla="*/ 1366216 w 7299977"/>
              <a:gd name="connsiteY65" fmla="*/ 1540204 h 6858000"/>
              <a:gd name="connsiteX66" fmla="*/ 1031858 w 7299977"/>
              <a:gd name="connsiteY66" fmla="*/ 1365909 h 6858000"/>
              <a:gd name="connsiteX67" fmla="*/ 1005692 w 7299977"/>
              <a:gd name="connsiteY67" fmla="*/ 1230741 h 6858000"/>
              <a:gd name="connsiteX68" fmla="*/ 1069655 w 7299977"/>
              <a:gd name="connsiteY68" fmla="*/ 1209399 h 6858000"/>
              <a:gd name="connsiteX69" fmla="*/ 1142342 w 7299977"/>
              <a:gd name="connsiteY69" fmla="*/ 1220069 h 6858000"/>
              <a:gd name="connsiteX70" fmla="*/ 1084193 w 7299977"/>
              <a:gd name="connsiteY70" fmla="*/ 1113358 h 6858000"/>
              <a:gd name="connsiteX71" fmla="*/ 848689 w 7299977"/>
              <a:gd name="connsiteY71" fmla="*/ 1006647 h 6858000"/>
              <a:gd name="connsiteX72" fmla="*/ 805077 w 7299977"/>
              <a:gd name="connsiteY72" fmla="*/ 949734 h 6858000"/>
              <a:gd name="connsiteX73" fmla="*/ 863226 w 7299977"/>
              <a:gd name="connsiteY73" fmla="*/ 921277 h 6858000"/>
              <a:gd name="connsiteX74" fmla="*/ 906838 w 7299977"/>
              <a:gd name="connsiteY74" fmla="*/ 910606 h 6858000"/>
              <a:gd name="connsiteX75" fmla="*/ 5527 w 7299977"/>
              <a:gd name="connsiteY75" fmla="*/ 465975 h 6858000"/>
              <a:gd name="connsiteX76" fmla="*/ 209049 w 7299977"/>
              <a:gd name="connsiteY76" fmla="*/ 462417 h 6858000"/>
              <a:gd name="connsiteX77" fmla="*/ 409664 w 7299977"/>
              <a:gd name="connsiteY77" fmla="*/ 533558 h 6858000"/>
              <a:gd name="connsiteX78" fmla="*/ 621908 w 7299977"/>
              <a:gd name="connsiteY78" fmla="*/ 522887 h 6858000"/>
              <a:gd name="connsiteX79" fmla="*/ 822522 w 7299977"/>
              <a:gd name="connsiteY79" fmla="*/ 558458 h 6858000"/>
              <a:gd name="connsiteX80" fmla="*/ 996969 w 7299977"/>
              <a:gd name="connsiteY80" fmla="*/ 558458 h 6858000"/>
              <a:gd name="connsiteX81" fmla="*/ 834151 w 7299977"/>
              <a:gd name="connsiteY81" fmla="*/ 505101 h 6858000"/>
              <a:gd name="connsiteX82" fmla="*/ 773095 w 7299977"/>
              <a:gd name="connsiteY82" fmla="*/ 416176 h 6858000"/>
              <a:gd name="connsiteX83" fmla="*/ 793447 w 7299977"/>
              <a:gd name="connsiteY83" fmla="*/ 334364 h 6858000"/>
              <a:gd name="connsiteX84" fmla="*/ 860319 w 7299977"/>
              <a:gd name="connsiteY84" fmla="*/ 359262 h 6858000"/>
              <a:gd name="connsiteX85" fmla="*/ 938820 w 7299977"/>
              <a:gd name="connsiteY85" fmla="*/ 451747 h 6858000"/>
              <a:gd name="connsiteX86" fmla="*/ 956265 w 7299977"/>
              <a:gd name="connsiteY86" fmla="*/ 394834 h 6858000"/>
              <a:gd name="connsiteX87" fmla="*/ 1002784 w 7299977"/>
              <a:gd name="connsiteY87" fmla="*/ 352148 h 6858000"/>
              <a:gd name="connsiteX88" fmla="*/ 1270270 w 7299977"/>
              <a:gd name="connsiteY88" fmla="*/ 373491 h 6858000"/>
              <a:gd name="connsiteX89" fmla="*/ 1092915 w 7299977"/>
              <a:gd name="connsiteY89" fmla="*/ 192082 h 6858000"/>
              <a:gd name="connsiteX90" fmla="*/ 979525 w 7299977"/>
              <a:gd name="connsiteY90" fmla="*/ 163625 h 6858000"/>
              <a:gd name="connsiteX91" fmla="*/ 953358 w 7299977"/>
              <a:gd name="connsiteY91" fmla="*/ 88927 h 6858000"/>
              <a:gd name="connsiteX92" fmla="*/ 1005692 w 7299977"/>
              <a:gd name="connsiteY92" fmla="*/ 71141 h 6858000"/>
              <a:gd name="connsiteX93" fmla="*/ 1267362 w 7299977"/>
              <a:gd name="connsiteY93" fmla="*/ 135168 h 6858000"/>
              <a:gd name="connsiteX94" fmla="*/ 1310975 w 7299977"/>
              <a:gd name="connsiteY94" fmla="*/ 110269 h 6858000"/>
              <a:gd name="connsiteX95" fmla="*/ 1008599 w 7299977"/>
              <a:gd name="connsiteY9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7299977" h="6858000">
                <a:moveTo>
                  <a:pt x="1008599" y="0"/>
                </a:moveTo>
                <a:lnTo>
                  <a:pt x="4420653" y="0"/>
                </a:lnTo>
                <a:lnTo>
                  <a:pt x="5511704" y="0"/>
                </a:lnTo>
                <a:lnTo>
                  <a:pt x="7299977" y="0"/>
                </a:lnTo>
                <a:lnTo>
                  <a:pt x="7299977" y="6858000"/>
                </a:lnTo>
                <a:lnTo>
                  <a:pt x="5511704" y="6858000"/>
                </a:lnTo>
                <a:lnTo>
                  <a:pt x="4420653" y="6858000"/>
                </a:lnTo>
                <a:lnTo>
                  <a:pt x="1592997" y="6858000"/>
                </a:lnTo>
                <a:cubicBezTo>
                  <a:pt x="1473792" y="6786859"/>
                  <a:pt x="1360401" y="6701489"/>
                  <a:pt x="1232473" y="6658805"/>
                </a:cubicBezTo>
                <a:cubicBezTo>
                  <a:pt x="1145250" y="6630349"/>
                  <a:pt x="1060933" y="6580550"/>
                  <a:pt x="1075471" y="6431153"/>
                </a:cubicBezTo>
                <a:cubicBezTo>
                  <a:pt x="1078378" y="6388469"/>
                  <a:pt x="1055118" y="6356456"/>
                  <a:pt x="1020229" y="6367127"/>
                </a:cubicBezTo>
                <a:cubicBezTo>
                  <a:pt x="953358" y="6388469"/>
                  <a:pt x="921375" y="6327999"/>
                  <a:pt x="883579" y="6281757"/>
                </a:cubicBezTo>
                <a:cubicBezTo>
                  <a:pt x="816707" y="6199945"/>
                  <a:pt x="752743" y="6114575"/>
                  <a:pt x="645167" y="6100347"/>
                </a:cubicBezTo>
                <a:cubicBezTo>
                  <a:pt x="665519" y="6036320"/>
                  <a:pt x="700408" y="6043434"/>
                  <a:pt x="732391" y="6057663"/>
                </a:cubicBezTo>
                <a:cubicBezTo>
                  <a:pt x="816707" y="6093234"/>
                  <a:pt x="901023" y="6132361"/>
                  <a:pt x="985339" y="6167932"/>
                </a:cubicBezTo>
                <a:cubicBezTo>
                  <a:pt x="1040581" y="6189274"/>
                  <a:pt x="1095822" y="6221287"/>
                  <a:pt x="1168509" y="6196388"/>
                </a:cubicBezTo>
                <a:cubicBezTo>
                  <a:pt x="1104545" y="6068335"/>
                  <a:pt x="996969" y="6043434"/>
                  <a:pt x="909746" y="6004307"/>
                </a:cubicBezTo>
                <a:cubicBezTo>
                  <a:pt x="802169" y="5954508"/>
                  <a:pt x="738206" y="5862025"/>
                  <a:pt x="659704" y="5755314"/>
                </a:cubicBezTo>
                <a:cubicBezTo>
                  <a:pt x="738206" y="5726858"/>
                  <a:pt x="787632" y="5805112"/>
                  <a:pt x="851597" y="5801555"/>
                </a:cubicBezTo>
                <a:cubicBezTo>
                  <a:pt x="854504" y="5790884"/>
                  <a:pt x="860319" y="5769542"/>
                  <a:pt x="860319" y="5769542"/>
                </a:cubicBezTo>
                <a:cubicBezTo>
                  <a:pt x="755650" y="5712629"/>
                  <a:pt x="709132" y="5605917"/>
                  <a:pt x="691686" y="5474306"/>
                </a:cubicBezTo>
                <a:cubicBezTo>
                  <a:pt x="685872" y="5406721"/>
                  <a:pt x="648075" y="5385379"/>
                  <a:pt x="610278" y="5353367"/>
                </a:cubicBezTo>
                <a:cubicBezTo>
                  <a:pt x="482350" y="5243097"/>
                  <a:pt x="345700" y="5143500"/>
                  <a:pt x="238123" y="4994104"/>
                </a:cubicBezTo>
                <a:cubicBezTo>
                  <a:pt x="363144" y="5011889"/>
                  <a:pt x="461997" y="5111487"/>
                  <a:pt x="592833" y="5154171"/>
                </a:cubicBezTo>
                <a:cubicBezTo>
                  <a:pt x="488165" y="4990547"/>
                  <a:pt x="351514" y="4905177"/>
                  <a:pt x="226494" y="4805580"/>
                </a:cubicBezTo>
                <a:cubicBezTo>
                  <a:pt x="168344" y="4759339"/>
                  <a:pt x="116011" y="4702425"/>
                  <a:pt x="49139" y="4677526"/>
                </a:cubicBezTo>
                <a:cubicBezTo>
                  <a:pt x="25879" y="4670412"/>
                  <a:pt x="-14826" y="4652628"/>
                  <a:pt x="5527" y="4602828"/>
                </a:cubicBezTo>
                <a:cubicBezTo>
                  <a:pt x="22972" y="4560144"/>
                  <a:pt x="54954" y="4574373"/>
                  <a:pt x="84029" y="4585042"/>
                </a:cubicBezTo>
                <a:cubicBezTo>
                  <a:pt x="153807" y="4613499"/>
                  <a:pt x="229401" y="4613499"/>
                  <a:pt x="325347" y="4613499"/>
                </a:cubicBezTo>
                <a:cubicBezTo>
                  <a:pt x="243939" y="4478331"/>
                  <a:pt x="95658" y="4521016"/>
                  <a:pt x="25879" y="4378734"/>
                </a:cubicBezTo>
                <a:cubicBezTo>
                  <a:pt x="113103" y="4353835"/>
                  <a:pt x="179975" y="4403633"/>
                  <a:pt x="249753" y="4414305"/>
                </a:cubicBezTo>
                <a:cubicBezTo>
                  <a:pt x="313718" y="4424975"/>
                  <a:pt x="328254" y="4400076"/>
                  <a:pt x="313718" y="4321821"/>
                </a:cubicBezTo>
                <a:cubicBezTo>
                  <a:pt x="290458" y="4200882"/>
                  <a:pt x="325347" y="4140411"/>
                  <a:pt x="418386" y="4172424"/>
                </a:cubicBezTo>
                <a:cubicBezTo>
                  <a:pt x="505609" y="4204438"/>
                  <a:pt x="514332" y="4158196"/>
                  <a:pt x="491072" y="4090612"/>
                </a:cubicBezTo>
                <a:cubicBezTo>
                  <a:pt x="456183" y="3991015"/>
                  <a:pt x="493979" y="3912759"/>
                  <a:pt x="520147" y="3827390"/>
                </a:cubicBezTo>
                <a:cubicBezTo>
                  <a:pt x="560851" y="3699337"/>
                  <a:pt x="543407" y="3635309"/>
                  <a:pt x="459090" y="3539269"/>
                </a:cubicBezTo>
                <a:cubicBezTo>
                  <a:pt x="409664" y="3485914"/>
                  <a:pt x="360236" y="3439672"/>
                  <a:pt x="290458" y="3393429"/>
                </a:cubicBezTo>
                <a:cubicBezTo>
                  <a:pt x="450368" y="3368530"/>
                  <a:pt x="284643" y="3283162"/>
                  <a:pt x="339884" y="3229805"/>
                </a:cubicBezTo>
                <a:cubicBezTo>
                  <a:pt x="453275" y="3208463"/>
                  <a:pt x="543407" y="3379202"/>
                  <a:pt x="697501" y="3329402"/>
                </a:cubicBezTo>
                <a:cubicBezTo>
                  <a:pt x="511425" y="3183563"/>
                  <a:pt x="302087" y="3137322"/>
                  <a:pt x="165437" y="2941684"/>
                </a:cubicBezTo>
                <a:cubicBezTo>
                  <a:pt x="197419" y="2899000"/>
                  <a:pt x="229401" y="2941684"/>
                  <a:pt x="255568" y="2923898"/>
                </a:cubicBezTo>
                <a:cubicBezTo>
                  <a:pt x="255568" y="2913227"/>
                  <a:pt x="560851" y="2980812"/>
                  <a:pt x="578296" y="2703362"/>
                </a:cubicBezTo>
                <a:cubicBezTo>
                  <a:pt x="584111" y="2703362"/>
                  <a:pt x="589926" y="2703362"/>
                  <a:pt x="595740" y="2692689"/>
                </a:cubicBezTo>
                <a:cubicBezTo>
                  <a:pt x="627722" y="2653563"/>
                  <a:pt x="598648" y="2561080"/>
                  <a:pt x="650982" y="2553965"/>
                </a:cubicBezTo>
                <a:cubicBezTo>
                  <a:pt x="709132" y="2546851"/>
                  <a:pt x="764373" y="2514837"/>
                  <a:pt x="825429" y="2532623"/>
                </a:cubicBezTo>
                <a:cubicBezTo>
                  <a:pt x="871949" y="2546851"/>
                  <a:pt x="921375" y="2564636"/>
                  <a:pt x="970802" y="2564636"/>
                </a:cubicBezTo>
                <a:cubicBezTo>
                  <a:pt x="1023136" y="2564636"/>
                  <a:pt x="1095822" y="2685576"/>
                  <a:pt x="1127805" y="2525509"/>
                </a:cubicBezTo>
                <a:cubicBezTo>
                  <a:pt x="1127805" y="2518395"/>
                  <a:pt x="1217936" y="2536181"/>
                  <a:pt x="1267362" y="2543294"/>
                </a:cubicBezTo>
                <a:cubicBezTo>
                  <a:pt x="1308067" y="2550408"/>
                  <a:pt x="1357494" y="2582422"/>
                  <a:pt x="1386568" y="2518395"/>
                </a:cubicBezTo>
                <a:cubicBezTo>
                  <a:pt x="1401105" y="2479267"/>
                  <a:pt x="1331326" y="2408126"/>
                  <a:pt x="1270270" y="2401012"/>
                </a:cubicBezTo>
                <a:cubicBezTo>
                  <a:pt x="1215029" y="2393898"/>
                  <a:pt x="1159787" y="2386784"/>
                  <a:pt x="1107453" y="2401012"/>
                </a:cubicBezTo>
                <a:cubicBezTo>
                  <a:pt x="1043489" y="2418796"/>
                  <a:pt x="1008599" y="2390340"/>
                  <a:pt x="991154" y="2326314"/>
                </a:cubicBezTo>
                <a:cubicBezTo>
                  <a:pt x="970802" y="2258731"/>
                  <a:pt x="933005" y="2223159"/>
                  <a:pt x="880671" y="2191146"/>
                </a:cubicBezTo>
                <a:cubicBezTo>
                  <a:pt x="752743" y="2112891"/>
                  <a:pt x="630630" y="2020407"/>
                  <a:pt x="491072" y="1974165"/>
                </a:cubicBezTo>
                <a:cubicBezTo>
                  <a:pt x="464905" y="1967051"/>
                  <a:pt x="432923" y="1952823"/>
                  <a:pt x="421293" y="1892353"/>
                </a:cubicBezTo>
                <a:cubicBezTo>
                  <a:pt x="799262" y="1984836"/>
                  <a:pt x="1142342" y="2223159"/>
                  <a:pt x="1531941" y="2208931"/>
                </a:cubicBezTo>
                <a:cubicBezTo>
                  <a:pt x="1427272" y="2134233"/>
                  <a:pt x="1302252" y="2130676"/>
                  <a:pt x="1188861" y="2077320"/>
                </a:cubicBezTo>
                <a:cubicBezTo>
                  <a:pt x="1270270" y="2038192"/>
                  <a:pt x="1345864" y="2080877"/>
                  <a:pt x="1421458" y="2102219"/>
                </a:cubicBezTo>
                <a:cubicBezTo>
                  <a:pt x="1485422" y="2120004"/>
                  <a:pt x="1543571" y="2123562"/>
                  <a:pt x="1549386" y="2013292"/>
                </a:cubicBezTo>
                <a:cubicBezTo>
                  <a:pt x="1549386" y="2002622"/>
                  <a:pt x="1549386" y="1995507"/>
                  <a:pt x="1549386" y="1984836"/>
                </a:cubicBezTo>
                <a:cubicBezTo>
                  <a:pt x="1526126" y="1938595"/>
                  <a:pt x="1494144" y="1917252"/>
                  <a:pt x="1453440" y="1903025"/>
                </a:cubicBezTo>
                <a:cubicBezTo>
                  <a:pt x="1430180" y="1895910"/>
                  <a:pt x="1398198" y="1881683"/>
                  <a:pt x="1398198" y="1849668"/>
                </a:cubicBezTo>
                <a:cubicBezTo>
                  <a:pt x="1401105" y="1728729"/>
                  <a:pt x="1322604" y="1693158"/>
                  <a:pt x="1247011" y="1657587"/>
                </a:cubicBezTo>
                <a:cubicBezTo>
                  <a:pt x="1287715" y="1597117"/>
                  <a:pt x="1322604" y="1639802"/>
                  <a:pt x="1354586" y="1636245"/>
                </a:cubicBezTo>
                <a:cubicBezTo>
                  <a:pt x="1374939" y="1632688"/>
                  <a:pt x="1395290" y="1629132"/>
                  <a:pt x="1395290" y="1597117"/>
                </a:cubicBezTo>
                <a:cubicBezTo>
                  <a:pt x="1395290" y="1572219"/>
                  <a:pt x="1386568" y="1540204"/>
                  <a:pt x="1366216" y="1540204"/>
                </a:cubicBezTo>
                <a:cubicBezTo>
                  <a:pt x="1238288" y="1536647"/>
                  <a:pt x="1165601" y="1365909"/>
                  <a:pt x="1031858" y="1365909"/>
                </a:cubicBezTo>
                <a:cubicBezTo>
                  <a:pt x="950450" y="1365909"/>
                  <a:pt x="1072563" y="1269868"/>
                  <a:pt x="1005692" y="1230741"/>
                </a:cubicBezTo>
                <a:cubicBezTo>
                  <a:pt x="991154" y="1220069"/>
                  <a:pt x="1046396" y="1205842"/>
                  <a:pt x="1069655" y="1209399"/>
                </a:cubicBezTo>
                <a:cubicBezTo>
                  <a:pt x="1092915" y="1212955"/>
                  <a:pt x="1113268" y="1237855"/>
                  <a:pt x="1142342" y="1220069"/>
                </a:cubicBezTo>
                <a:cubicBezTo>
                  <a:pt x="1156879" y="1156043"/>
                  <a:pt x="1119082" y="1131144"/>
                  <a:pt x="1084193" y="1113358"/>
                </a:cubicBezTo>
                <a:cubicBezTo>
                  <a:pt x="1008599" y="1070674"/>
                  <a:pt x="933005" y="1020875"/>
                  <a:pt x="848689" y="1006647"/>
                </a:cubicBezTo>
                <a:cubicBezTo>
                  <a:pt x="819615" y="1003089"/>
                  <a:pt x="802169" y="985305"/>
                  <a:pt x="805077" y="949734"/>
                </a:cubicBezTo>
                <a:cubicBezTo>
                  <a:pt x="810892" y="903491"/>
                  <a:pt x="839967" y="917720"/>
                  <a:pt x="863226" y="921277"/>
                </a:cubicBezTo>
                <a:cubicBezTo>
                  <a:pt x="877764" y="924835"/>
                  <a:pt x="892301" y="935506"/>
                  <a:pt x="906838" y="910606"/>
                </a:cubicBezTo>
                <a:cubicBezTo>
                  <a:pt x="566666" y="658055"/>
                  <a:pt x="386404" y="672284"/>
                  <a:pt x="5527" y="465975"/>
                </a:cubicBezTo>
                <a:cubicBezTo>
                  <a:pt x="89843" y="426847"/>
                  <a:pt x="150900" y="455303"/>
                  <a:pt x="209049" y="462417"/>
                </a:cubicBezTo>
                <a:cubicBezTo>
                  <a:pt x="354422" y="480203"/>
                  <a:pt x="264290" y="512216"/>
                  <a:pt x="409664" y="533558"/>
                </a:cubicBezTo>
                <a:cubicBezTo>
                  <a:pt x="479443" y="544229"/>
                  <a:pt x="543407" y="579800"/>
                  <a:pt x="621908" y="522887"/>
                </a:cubicBezTo>
                <a:cubicBezTo>
                  <a:pt x="674242" y="483759"/>
                  <a:pt x="758558" y="526444"/>
                  <a:pt x="822522" y="558458"/>
                </a:cubicBezTo>
                <a:cubicBezTo>
                  <a:pt x="874856" y="586915"/>
                  <a:pt x="927190" y="594028"/>
                  <a:pt x="996969" y="558458"/>
                </a:cubicBezTo>
                <a:cubicBezTo>
                  <a:pt x="933005" y="537116"/>
                  <a:pt x="883579" y="519330"/>
                  <a:pt x="834151" y="505101"/>
                </a:cubicBezTo>
                <a:cubicBezTo>
                  <a:pt x="793447" y="494431"/>
                  <a:pt x="770187" y="469532"/>
                  <a:pt x="773095" y="416176"/>
                </a:cubicBezTo>
                <a:cubicBezTo>
                  <a:pt x="773095" y="387720"/>
                  <a:pt x="764373" y="348592"/>
                  <a:pt x="793447" y="334364"/>
                </a:cubicBezTo>
                <a:cubicBezTo>
                  <a:pt x="816707" y="320135"/>
                  <a:pt x="848689" y="334364"/>
                  <a:pt x="860319" y="359262"/>
                </a:cubicBezTo>
                <a:cubicBezTo>
                  <a:pt x="874856" y="405504"/>
                  <a:pt x="889393" y="448189"/>
                  <a:pt x="938820" y="451747"/>
                </a:cubicBezTo>
                <a:cubicBezTo>
                  <a:pt x="1005692" y="458860"/>
                  <a:pt x="967894" y="430405"/>
                  <a:pt x="956265" y="394834"/>
                </a:cubicBezTo>
                <a:cubicBezTo>
                  <a:pt x="944635" y="355706"/>
                  <a:pt x="979525" y="345034"/>
                  <a:pt x="1002784" y="352148"/>
                </a:cubicBezTo>
                <a:cubicBezTo>
                  <a:pt x="1090008" y="384162"/>
                  <a:pt x="1180139" y="327250"/>
                  <a:pt x="1270270" y="373491"/>
                </a:cubicBezTo>
                <a:cubicBezTo>
                  <a:pt x="1247011" y="259665"/>
                  <a:pt x="1197583" y="209867"/>
                  <a:pt x="1092915" y="192082"/>
                </a:cubicBezTo>
                <a:cubicBezTo>
                  <a:pt x="1055118" y="188525"/>
                  <a:pt x="1014414" y="195638"/>
                  <a:pt x="979525" y="163625"/>
                </a:cubicBezTo>
                <a:cubicBezTo>
                  <a:pt x="959172" y="145839"/>
                  <a:pt x="938820" y="124497"/>
                  <a:pt x="953358" y="88927"/>
                </a:cubicBezTo>
                <a:cubicBezTo>
                  <a:pt x="962080" y="64027"/>
                  <a:pt x="985339" y="64027"/>
                  <a:pt x="1005692" y="71141"/>
                </a:cubicBezTo>
                <a:cubicBezTo>
                  <a:pt x="1090008" y="110269"/>
                  <a:pt x="1180139" y="120941"/>
                  <a:pt x="1267362" y="135168"/>
                </a:cubicBezTo>
                <a:cubicBezTo>
                  <a:pt x="1281900" y="138725"/>
                  <a:pt x="1296437" y="145839"/>
                  <a:pt x="1310975" y="110269"/>
                </a:cubicBezTo>
                <a:cubicBezTo>
                  <a:pt x="1209214" y="78255"/>
                  <a:pt x="1110360" y="35571"/>
                  <a:pt x="1008599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9F2455B-4E8E-62C2-F13E-3312CCF325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96947" y="1065749"/>
            <a:ext cx="5899053" cy="47265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ctr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44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Data Requirements in Milano Cortina 2026 Winter Olympics</a:t>
            </a:r>
            <a:endParaRPr kumimoji="0" lang="en-US" altLang="en-US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55DD93C-76A6-6B7E-587D-7F070F9A05B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57070" y="211014"/>
            <a:ext cx="5289453" cy="626012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Accommodation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Lodging Partners 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Transportation 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Transportation Routes 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Accreditation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National Olympic Committees (NOCs)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Organizations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Athletes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Team Delegations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Participation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Sports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Sport Discipline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Event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Event Schedule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Medal Tally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Result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Media Personnel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Official Staff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Medical Services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Security Operations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Weather Conditions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Sponsors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Sales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Ticket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Venue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Venue Management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Volunteer Assignments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Volunteers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9410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6E242C-34A7-DA36-85BD-8BCC5E008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      ERD Model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85D29BF-A9DD-E625-0636-E0760912CA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80" y="1691639"/>
            <a:ext cx="11617960" cy="5092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321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4B05A9-C44A-BF21-178A-989A3A5326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97C74B-CA8D-1A66-13B6-8A8C8F7D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      SQL queries  DDL &amp; DML</a:t>
            </a:r>
            <a:b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79A4FB46-BFBB-2553-BBD2-03C83E6B85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444" y="0"/>
            <a:ext cx="6244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70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E86C41-6731-8FC4-4028-BD5B15ED5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8" name="Rectangle 107">
            <a:extLst>
              <a:ext uri="{FF2B5EF4-FFF2-40B4-BE49-F238E27FC236}">
                <a16:creationId xmlns:a16="http://schemas.microsoft.com/office/drawing/2014/main" id="{9C867835-A917-4A2B-8424-3AFAF7436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10" name="Freeform: Shape 109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344152" y="387180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606C56-0565-B625-4C1E-43D78301C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387" y="2248263"/>
            <a:ext cx="3768917" cy="16061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     complex operations</a:t>
            </a:r>
            <a:b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6" name="Content Placeholder 28">
            <a:extLst>
              <a:ext uri="{FF2B5EF4-FFF2-40B4-BE49-F238E27FC236}">
                <a16:creationId xmlns:a16="http://schemas.microsoft.com/office/drawing/2014/main" id="{90AA0F01-DCB8-7587-FACC-5A4409502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387" y="3915808"/>
            <a:ext cx="3665550" cy="77549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Continues……</a:t>
            </a:r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98795BC4-D772-2089-60B3-3D98F40FD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22" y="22280"/>
            <a:ext cx="6081820" cy="68579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0F9520-19EC-3E0A-81E0-D8267A902F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922" y="-22279"/>
            <a:ext cx="6081820" cy="690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277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9E6AD2-327B-66D8-D44F-4841C9D06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03" y="140678"/>
            <a:ext cx="9847384" cy="671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2286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240</Words>
  <Application>Microsoft Office PowerPoint</Application>
  <PresentationFormat>Widescreen</PresentationFormat>
  <Paragraphs>57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1_Office Theme</vt:lpstr>
      <vt:lpstr>Milano Cortina   2026</vt:lpstr>
      <vt:lpstr>Here are the names of the top  key organizations involved in the 2026 Winter Olympics </vt:lpstr>
      <vt:lpstr>Who is in charge of the 2026 Winter Olympics?</vt:lpstr>
      <vt:lpstr>        About the Milano Cortina 2026 Organizing Committee </vt:lpstr>
      <vt:lpstr>Data Requirements in Milano Cortina 2026 Winter Olympics</vt:lpstr>
      <vt:lpstr>       ERD Model </vt:lpstr>
      <vt:lpstr>       SQL queries  DDL &amp; DML </vt:lpstr>
      <vt:lpstr>      complex operations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ROBEL YOHANNES</dc:creator>
  <cp:lastModifiedBy>ROBEL YOHANNES</cp:lastModifiedBy>
  <cp:revision>6</cp:revision>
  <dcterms:created xsi:type="dcterms:W3CDTF">2025-04-25T12:09:30Z</dcterms:created>
  <dcterms:modified xsi:type="dcterms:W3CDTF">2025-04-29T10:07:22Z</dcterms:modified>
</cp:coreProperties>
</file>

<file path=docProps/thumbnail.jpeg>
</file>